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301" r:id="rId2"/>
    <p:sldId id="297" r:id="rId3"/>
    <p:sldId id="298" r:id="rId4"/>
    <p:sldId id="299" r:id="rId5"/>
    <p:sldId id="300" r:id="rId6"/>
    <p:sldId id="283" r:id="rId7"/>
    <p:sldId id="293" r:id="rId8"/>
    <p:sldId id="256" r:id="rId9"/>
    <p:sldId id="292" r:id="rId10"/>
    <p:sldId id="291" r:id="rId11"/>
    <p:sldId id="284" r:id="rId12"/>
    <p:sldId id="285" r:id="rId13"/>
    <p:sldId id="286" r:id="rId14"/>
    <p:sldId id="287" r:id="rId15"/>
    <p:sldId id="304" r:id="rId16"/>
    <p:sldId id="296" r:id="rId17"/>
    <p:sldId id="303" r:id="rId18"/>
    <p:sldId id="294" r:id="rId19"/>
    <p:sldId id="295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 snapToObjects="1" showGuides="1">
      <p:cViewPr varScale="1">
        <p:scale>
          <a:sx n="117" d="100"/>
          <a:sy n="117" d="100"/>
        </p:scale>
        <p:origin x="808" y="1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0B7D31-A360-2B4C-A768-B3AE7E7A6205}" type="datetimeFigureOut">
              <a:rPr lang="en-US" smtClean="0"/>
              <a:t>5/5/22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8726BD-6F8D-DD4D-A18C-ED75D4C9CA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6189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73D2E8-E5E6-8F4C-92B2-A264A0CA892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6692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Great way to follow along during the workshop!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8726BD-6F8D-DD4D-A18C-ED75D4C9CAB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7982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73D2E8-E5E6-8F4C-92B2-A264A0CA892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6382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spocc</a:t>
            </a:r>
            <a:r>
              <a:rPr lang="en-US" dirty="0"/>
              <a:t>- 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Global Biodiversity Information Facility ('GBIF'), 'USGSs' Biodiversity Information Serving Our Nation ('BISON'), '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iNaturalist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', Berkeley 'Ecoinformatics' Engine, '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eBird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', Integrated Digitized 'Biocollections' ('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iDigBio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'), '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VertNet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', Ocean 'Biogeographic' Information System ('OBIS'), and Atlas of Living Australia ('ALA'). Includes functionality for retrieving species occurrence data, and combining those data.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Ridigbio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-</a:t>
            </a:r>
            <a:r>
              <a:rPr lang="en-US" b="1" i="0" dirty="0">
                <a:solidFill>
                  <a:srgbClr val="666666"/>
                </a:solidFill>
                <a:effectLst/>
                <a:latin typeface="Courier New" panose="02070309020205020404" pitchFamily="49" charset="0"/>
              </a:rPr>
              <a:t>Interface to the </a:t>
            </a:r>
            <a:r>
              <a:rPr lang="en-US" b="1" i="0" dirty="0" err="1">
                <a:solidFill>
                  <a:srgbClr val="666666"/>
                </a:solidFill>
                <a:effectLst/>
                <a:latin typeface="Courier New" panose="02070309020205020404" pitchFamily="49" charset="0"/>
              </a:rPr>
              <a:t>iDigBio</a:t>
            </a:r>
            <a:r>
              <a:rPr lang="en-US" b="1" i="0" dirty="0">
                <a:solidFill>
                  <a:srgbClr val="666666"/>
                </a:solidFill>
                <a:effectLst/>
                <a:latin typeface="Courier New" panose="02070309020205020404" pitchFamily="49" charset="0"/>
              </a:rPr>
              <a:t> Data API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8726BD-6F8D-DD4D-A18C-ED75D4C9CAB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9612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8BB5D1-375E-EB4A-A1B2-18B7CA4DF8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8BF7DF-0DEE-1B40-8766-79542ACA91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65244D-B141-084A-BC88-71C98C065A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D4698-85BA-8B42-903F-55387751A43E}" type="datetimeFigureOut">
              <a:rPr lang="en-US" smtClean="0"/>
              <a:t>5/5/22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F24A81-31D7-F544-915F-70B96562DF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918C23-29B2-3444-A1AA-213C2D76C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55EB5-10A3-9242-85AD-31ADE2F35B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3056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A63BDA-3E89-2141-87E6-4DC9980564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C4C0D8-7712-A140-BE43-89ACE8AAB2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5800DF-299C-6242-B36F-B7F0FE5922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D4698-85BA-8B42-903F-55387751A43E}" type="datetimeFigureOut">
              <a:rPr lang="en-US" smtClean="0"/>
              <a:t>5/5/22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F6566E-F9B9-2D46-9D89-7AB6E079AC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8129CB-CC4D-D945-B8CF-62E0DBF6D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55EB5-10A3-9242-85AD-31ADE2F35B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667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A34030A-50A0-4C47-BA68-23B140D51F9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1BE5B4A-5F7C-2E4D-AE18-A21F883D51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ABF291-F8F0-C34F-BADE-D94D455B5E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D4698-85BA-8B42-903F-55387751A43E}" type="datetimeFigureOut">
              <a:rPr lang="en-US" smtClean="0"/>
              <a:t>5/5/22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948A5D-18F0-B54D-B417-D3490BAB26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25C414-026A-1C4E-A833-E2277679EA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55EB5-10A3-9242-85AD-31ADE2F35B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682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97A72-F82C-1D41-9DBA-75E66F854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7D543B-86F0-2C4D-A91D-391582BC7F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1294A7-AAD3-4B47-B7A1-08DB556DA8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D4698-85BA-8B42-903F-55387751A43E}" type="datetimeFigureOut">
              <a:rPr lang="en-US" smtClean="0"/>
              <a:t>5/5/22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3345C5-4CCA-D04B-9C0F-2516AA8A95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89ED63-9A7D-354C-BF84-EE296FA69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55EB5-10A3-9242-85AD-31ADE2F35B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7162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0B3AC-7986-464B-ADE2-4E3F53A33B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1BADE2-5C56-904A-9786-112D62134E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8D9215-53BB-5549-B554-FC932F4E53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D4698-85BA-8B42-903F-55387751A43E}" type="datetimeFigureOut">
              <a:rPr lang="en-US" smtClean="0"/>
              <a:t>5/5/22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D3004D-C08A-D44E-B169-8928046B7C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E5933A-7FAF-DE43-AA74-E11C0E75D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55EB5-10A3-9242-85AD-31ADE2F35B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4437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B93D6-0649-0B47-90B0-2B55EC430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AB4E28-B9B6-0543-8975-8D40648801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EC7146-A0A0-294E-B185-9B92B6F129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4D07FB-F250-4A4A-8818-ED111DE430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D4698-85BA-8B42-903F-55387751A43E}" type="datetimeFigureOut">
              <a:rPr lang="en-US" smtClean="0"/>
              <a:t>5/5/22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9D6B8E-1EC7-904F-8FCC-A83677643A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400E42-B507-E246-822A-7EB2E12ECB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55EB5-10A3-9242-85AD-31ADE2F35B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2035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95008D-4D41-8A47-98C8-087AEF73DD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351F37-35DD-7545-A5BE-DCD92D794B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51361B-52A8-0D41-936F-A575DBDD4C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CB5C5C1-E011-DA43-A3E8-F270245EA17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9A0FF01-7774-1448-B751-033BDEB45A8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E96C9A5-57BA-0E4D-9825-8F351A66F3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D4698-85BA-8B42-903F-55387751A43E}" type="datetimeFigureOut">
              <a:rPr lang="en-US" smtClean="0"/>
              <a:t>5/5/22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D6E0298-C879-8F45-B8F1-4A375374B2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1BC207D-5283-4E46-8A97-E90C94B5F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55EB5-10A3-9242-85AD-31ADE2F35B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3743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F798DE-54D4-814D-A012-92EE314483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BF7E4F9-A856-BB4E-B896-9F1263F3A5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D4698-85BA-8B42-903F-55387751A43E}" type="datetimeFigureOut">
              <a:rPr lang="en-US" smtClean="0"/>
              <a:t>5/5/22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44BF74-AE31-B342-9EA2-0EAA0D5265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976CF9-875E-1F44-A37C-3B5824FC1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55EB5-10A3-9242-85AD-31ADE2F35B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8592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AA976D5-1359-5146-848D-020EBF89A9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D4698-85BA-8B42-903F-55387751A43E}" type="datetimeFigureOut">
              <a:rPr lang="en-US" smtClean="0"/>
              <a:t>5/5/22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0E9DA2C-2BA6-994E-B123-4639FD513B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FC4015-0CBC-2440-8681-3247A5B17A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55EB5-10A3-9242-85AD-31ADE2F35B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4560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D5670-F95E-0C48-972F-45EEEB4BB6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FC15F4-7839-9B4D-9E24-FC5D3BB4B3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B62746-AC36-A149-8CDB-D5C7CC922E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C7BD6D-03C8-0248-A80F-D48EE71A58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D4698-85BA-8B42-903F-55387751A43E}" type="datetimeFigureOut">
              <a:rPr lang="en-US" smtClean="0"/>
              <a:t>5/5/22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0562DF-A7C1-4D44-8745-12C1DFF36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1D092A-91E9-9D43-8A37-CAE4E1360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55EB5-10A3-9242-85AD-31ADE2F35B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53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A7A972-4C7C-F947-83ED-5C01658532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22256C-9566-C84D-A311-4174459255A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4D033B-4910-E442-9385-84D8690AC7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41DAE7-0712-B649-B3A9-19BC096E4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D4698-85BA-8B42-903F-55387751A43E}" type="datetimeFigureOut">
              <a:rPr lang="en-US" smtClean="0"/>
              <a:t>5/5/22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93CBF6-2A85-784D-9E07-CBB7E2F44D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F5ACE3-4C49-DB42-A5CC-487E79926E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455EB5-10A3-9242-85AD-31ADE2F35B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915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B6598F8-595E-6A41-B8B6-AF929DB658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B281E7-25A5-5143-955A-528D84F3A1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67EE47-17AD-3041-A819-5CEC28BC94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8D4698-85BA-8B42-903F-55387751A43E}" type="datetimeFigureOut">
              <a:rPr lang="en-US" smtClean="0"/>
              <a:t>5/5/22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033959-6B22-954D-950A-DF92D8A754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DC6B37-6ECB-EE4D-A56B-2A783F9582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455EB5-10A3-9242-85AD-31ADE2F35B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7350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3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cs.ropensci.org/taxize/" TargetMode="External"/><Relationship Id="rId11" Type="http://schemas.openxmlformats.org/officeDocument/2006/relationships/image" Target="../media/image29.png"/><Relationship Id="rId5" Type="http://schemas.openxmlformats.org/officeDocument/2006/relationships/hyperlink" Target="https://tnrs.biendata.org/" TargetMode="External"/><Relationship Id="rId10" Type="http://schemas.openxmlformats.org/officeDocument/2006/relationships/image" Target="../media/image28.tiff"/><Relationship Id="rId4" Type="http://schemas.openxmlformats.org/officeDocument/2006/relationships/image" Target="../media/image24.png"/><Relationship Id="rId9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mgaynor1/CURE-FL-Plants" TargetMode="External"/><Relationship Id="rId5" Type="http://schemas.openxmlformats.org/officeDocument/2006/relationships/image" Target="../media/image12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iodiversity-specimen-data/specimen-data-use-case" TargetMode="External"/><Relationship Id="rId2" Type="http://schemas.openxmlformats.org/officeDocument/2006/relationships/hyperlink" Target="https://github.com/biodiversity-specimen-data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573653"/>
            <a:ext cx="9144000" cy="3207235"/>
          </a:xfrm>
        </p:spPr>
        <p:txBody>
          <a:bodyPr>
            <a:noAutofit/>
          </a:bodyPr>
          <a:lstStyle/>
          <a:p>
            <a:r>
              <a:rPr lang="en-US" sz="7000" b="1" dirty="0">
                <a:solidFill>
                  <a:srgbClr val="0070C0"/>
                </a:solidFill>
              </a:rPr>
              <a:t>ENM Crash Course</a:t>
            </a:r>
            <a:br>
              <a:rPr lang="en-US" sz="7000" dirty="0">
                <a:solidFill>
                  <a:srgbClr val="0070C0"/>
                </a:solidFill>
              </a:rPr>
            </a:br>
            <a:endParaRPr lang="en-US" sz="7000" b="1" dirty="0">
              <a:solidFill>
                <a:srgbClr val="0070C0"/>
              </a:solidFill>
            </a:endParaRP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2209800" y="3886200"/>
            <a:ext cx="7772400" cy="175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7" name="Picture 6" descr="band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29" b="18633"/>
          <a:stretch/>
        </p:blipFill>
        <p:spPr>
          <a:xfrm>
            <a:off x="-108230" y="-378237"/>
            <a:ext cx="12367364" cy="2335735"/>
          </a:xfrm>
          <a:prstGeom prst="rect">
            <a:avLst/>
          </a:prstGeom>
        </p:spPr>
      </p:pic>
      <p:pic>
        <p:nvPicPr>
          <p:cNvPr id="8" name="Picture 6" descr="https://www.idigbio.org/wiki/_media/idigbio_logo_rgb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6393" y="5687065"/>
            <a:ext cx="3299215" cy="101942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912229" y="4399062"/>
            <a:ext cx="436754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US" sz="4000" dirty="0">
              <a:solidFill>
                <a:srgbClr val="0070C0"/>
              </a:solidFill>
            </a:endParaRPr>
          </a:p>
          <a:p>
            <a:pPr algn="ctr"/>
            <a:r>
              <a:rPr lang="en-US" sz="4000" dirty="0">
                <a:solidFill>
                  <a:srgbClr val="0070C0"/>
                </a:solidFill>
              </a:rPr>
              <a:t>University of Florida</a:t>
            </a:r>
          </a:p>
        </p:txBody>
      </p:sp>
    </p:spTree>
    <p:extLst>
      <p:ext uri="{BB962C8B-B14F-4D97-AF65-F5344CB8AC3E}">
        <p14:creationId xmlns:p14="http://schemas.microsoft.com/office/powerpoint/2010/main" val="39878186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98A6F-9E55-8242-AE35-0BAE442E9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0515600" cy="1325563"/>
          </a:xfrm>
        </p:spPr>
        <p:txBody>
          <a:bodyPr>
            <a:normAutofit/>
          </a:bodyPr>
          <a:lstStyle/>
          <a:p>
            <a:r>
              <a:rPr lang="en-US" sz="6000" dirty="0">
                <a:latin typeface="+mn-lt"/>
              </a:rPr>
              <a:t>R based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BA70B4-B175-B54C-AAE9-B546420C80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“../</a:t>
            </a:r>
            <a:r>
              <a:rPr lang="en-US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CrashCourse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en-US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CrashCourse.Rproj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”</a:t>
            </a:r>
          </a:p>
          <a:p>
            <a:pPr lvl="2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Navigate to 01_Download_Occurence_Data.R</a:t>
            </a:r>
          </a:p>
          <a:p>
            <a:endParaRPr 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11941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4402713-602A-D143-BF20-06A54A76BA7B}"/>
              </a:ext>
            </a:extLst>
          </p:cNvPr>
          <p:cNvSpPr/>
          <p:nvPr/>
        </p:nvSpPr>
        <p:spPr>
          <a:xfrm>
            <a:off x="457200" y="457200"/>
            <a:ext cx="4681859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dirty="0">
                <a:solidFill>
                  <a:prstClr val="black"/>
                </a:solidFill>
                <a:latin typeface="+mj-lt"/>
                <a:ea typeface="+mj-ea"/>
                <a:cs typeface="+mj-cs"/>
              </a:rPr>
              <a:t>Load Packages</a:t>
            </a:r>
            <a:endParaRPr lang="en-US" sz="2800" dirty="0">
              <a:latin typeface="+mj-lt"/>
            </a:endParaRPr>
          </a:p>
        </p:txBody>
      </p:sp>
      <p:sp>
        <p:nvSpPr>
          <p:cNvPr id="2" name="AutoShape 2" descr="iNaturalist">
            <a:extLst>
              <a:ext uri="{FF2B5EF4-FFF2-40B4-BE49-F238E27FC236}">
                <a16:creationId xmlns:a16="http://schemas.microsoft.com/office/drawing/2014/main" id="{24E08110-2325-447A-9CF7-619FF65346A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7E7A7D6C-CDD9-4B50-96A2-BA72F27197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110" y="6230201"/>
            <a:ext cx="1255766" cy="538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A Community for Naturalists · iNaturalist">
            <a:extLst>
              <a:ext uri="{FF2B5EF4-FFF2-40B4-BE49-F238E27FC236}">
                <a16:creationId xmlns:a16="http://schemas.microsoft.com/office/drawing/2014/main" id="{D9F98B5C-DA49-44C5-ACFE-BB70D2D274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390" y="6216004"/>
            <a:ext cx="541867" cy="541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logo">
            <a:extLst>
              <a:ext uri="{FF2B5EF4-FFF2-40B4-BE49-F238E27FC236}">
                <a16:creationId xmlns:a16="http://schemas.microsoft.com/office/drawing/2014/main" id="{A34D7E73-94D4-469E-9DDC-E1FBD91107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4876" y="6310798"/>
            <a:ext cx="1255766" cy="352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Atlas of Living Australia">
            <a:extLst>
              <a:ext uri="{FF2B5EF4-FFF2-40B4-BE49-F238E27FC236}">
                <a16:creationId xmlns:a16="http://schemas.microsoft.com/office/drawing/2014/main" id="{47D4A5AC-B97D-4611-95FA-CA0A01DC0F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6121" y="6310798"/>
            <a:ext cx="2525845" cy="376992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26982240-1BEC-4084-8002-A9BDC10267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7445" y="6323154"/>
            <a:ext cx="2369863" cy="352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ABAA45B-B974-4CB4-8ED9-5F1BC224D9D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67308" y="6351048"/>
            <a:ext cx="2790822" cy="41433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91DC7C0-7846-FC4C-B66D-6C27315BCDDF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11139"/>
          <a:stretch/>
        </p:blipFill>
        <p:spPr>
          <a:xfrm>
            <a:off x="2116550" y="1597116"/>
            <a:ext cx="7578595" cy="4329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8764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27EEF1-F348-A640-B8E0-A25E40E73E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First, we are searching for the species Galax urceolata</a:t>
            </a:r>
          </a:p>
          <a:p>
            <a:r>
              <a:rPr lang="en-US" dirty="0"/>
              <a:t>Next, download occurrence records for the family Diapensiaceae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7E2C31B-B87F-CB4E-888E-03D4F8C05736}"/>
              </a:ext>
            </a:extLst>
          </p:cNvPr>
          <p:cNvSpPr/>
          <p:nvPr/>
        </p:nvSpPr>
        <p:spPr>
          <a:xfrm>
            <a:off x="457200" y="457200"/>
            <a:ext cx="10238444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dirty="0">
                <a:solidFill>
                  <a:prstClr val="black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Downloading data using ridigbio</a:t>
            </a:r>
            <a:endParaRPr lang="en-US" sz="6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B008F4F-A1D7-7940-AD39-DCAFBFB85D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4502" y="3006247"/>
            <a:ext cx="8656415" cy="3384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4796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5A79203-0744-D549-8A6C-7B865A6A1047}"/>
              </a:ext>
            </a:extLst>
          </p:cNvPr>
          <p:cNvSpPr/>
          <p:nvPr/>
        </p:nvSpPr>
        <p:spPr>
          <a:xfrm>
            <a:off x="457200" y="457200"/>
            <a:ext cx="953395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dirty="0">
                <a:solidFill>
                  <a:prstClr val="black"/>
                </a:solidFill>
                <a:latin typeface="Helvetica" pitchFamily="2" charset="0"/>
                <a:ea typeface="+mj-ea"/>
                <a:cs typeface="+mj-cs"/>
              </a:rPr>
              <a:t>Records only in North America</a:t>
            </a:r>
            <a:endParaRPr lang="en-US" sz="2400" dirty="0"/>
          </a:p>
        </p:txBody>
      </p:sp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A72BF9B6-10E9-E54F-8A24-52CABF7E7D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6033" y="1594372"/>
            <a:ext cx="8719935" cy="4656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9492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F24B0E6-3807-F14A-B112-4D1BCCBA5EF7}"/>
              </a:ext>
            </a:extLst>
          </p:cNvPr>
          <p:cNvSpPr/>
          <p:nvPr/>
        </p:nvSpPr>
        <p:spPr>
          <a:xfrm>
            <a:off x="457200" y="457200"/>
            <a:ext cx="11774121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dirty="0">
                <a:solidFill>
                  <a:prstClr val="black"/>
                </a:solidFill>
                <a:ea typeface="+mj-ea"/>
                <a:cs typeface="+mj-cs"/>
              </a:rPr>
              <a:t>Data download using </a:t>
            </a:r>
            <a:r>
              <a:rPr lang="en-US" sz="6000" dirty="0" err="1">
                <a:solidFill>
                  <a:prstClr val="black"/>
                </a:solidFill>
                <a:ea typeface="+mj-ea"/>
                <a:cs typeface="+mj-cs"/>
              </a:rPr>
              <a:t>spocc_combine</a:t>
            </a:r>
            <a:endParaRPr lang="en-US" sz="600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A875125-10E0-CA4C-8F3D-FF7293DDD05D}"/>
              </a:ext>
            </a:extLst>
          </p:cNvPr>
          <p:cNvGrpSpPr>
            <a:grpSpLocks noChangeAspect="1"/>
          </p:cNvGrpSpPr>
          <p:nvPr/>
        </p:nvGrpSpPr>
        <p:grpSpPr>
          <a:xfrm>
            <a:off x="647272" y="1928367"/>
            <a:ext cx="2842419" cy="2834640"/>
            <a:chOff x="806165" y="405028"/>
            <a:chExt cx="1338036" cy="1334375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D4A6CD72-9DE9-6349-ABFC-4D4EFC9EF7D2}"/>
                </a:ext>
              </a:extLst>
            </p:cNvPr>
            <p:cNvSpPr/>
            <p:nvPr/>
          </p:nvSpPr>
          <p:spPr>
            <a:xfrm>
              <a:off x="806165" y="405028"/>
              <a:ext cx="1338036" cy="133437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ACF3BA3-A8F4-964E-B98B-54FB09186F4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17983" y="613780"/>
              <a:ext cx="914400" cy="282704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AA58BA2-3286-3247-9A77-A1E3FA8DEA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16459" y="863690"/>
              <a:ext cx="917448" cy="45720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67F220D-B61D-5E43-A78F-846FF8A2642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84519" y="1288096"/>
              <a:ext cx="781328" cy="286060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7F6F925E-A669-6E48-94E0-96C8E142FD5C}"/>
              </a:ext>
            </a:extLst>
          </p:cNvPr>
          <p:cNvSpPr txBox="1"/>
          <p:nvPr/>
        </p:nvSpPr>
        <p:spPr>
          <a:xfrm>
            <a:off x="3489690" y="1587222"/>
            <a:ext cx="8392886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To pull data from GBIF, BISON, and iDigBio for a set of synonyms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Identifying synonyms: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Taxonomic Name Resolution Service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800" dirty="0">
                <a:hlinkClick r:id="rId5"/>
              </a:rPr>
              <a:t>https://tnrs.biendata.org/</a:t>
            </a:r>
            <a:endParaRPr lang="en-US" sz="2800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800" dirty="0"/>
              <a:t>Used in </a:t>
            </a:r>
            <a:r>
              <a:rPr lang="en-US" sz="2800" dirty="0" err="1"/>
              <a:t>soltislab</a:t>
            </a:r>
            <a:r>
              <a:rPr lang="en-US" sz="2800" dirty="0"/>
              <a:t>/</a:t>
            </a:r>
            <a:r>
              <a:rPr lang="en-US" sz="2800" dirty="0" err="1"/>
              <a:t>BotanyENMWorkshops</a:t>
            </a:r>
            <a:r>
              <a:rPr lang="en-US" sz="2800" dirty="0"/>
              <a:t> 2020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R package </a:t>
            </a:r>
            <a:r>
              <a:rPr lang="en-US" sz="2800" dirty="0" err="1"/>
              <a:t>taxize</a:t>
            </a:r>
            <a:endParaRPr lang="en-US" sz="2800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800" dirty="0"/>
              <a:t>20 sources for synonyms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800" dirty="0">
                <a:hlinkClick r:id="rId6"/>
              </a:rPr>
              <a:t>https://docs.ropensci.org/taxize/</a:t>
            </a:r>
            <a:endParaRPr lang="en-US" sz="2800" dirty="0"/>
          </a:p>
          <a:p>
            <a:pPr lvl="2"/>
            <a:endParaRPr lang="en-US" sz="28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FF3DD5E-5C64-C84B-A8DE-4CBE0F71FD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9010" y="6063342"/>
            <a:ext cx="1174269" cy="74046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F4AEDC2-27EB-6441-8D1E-AB9235C0D7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23690" y="5978536"/>
            <a:ext cx="1709057" cy="91007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080A2BB-BD10-1946-A241-2EF2439D5A87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67320"/>
          <a:stretch/>
        </p:blipFill>
        <p:spPr>
          <a:xfrm>
            <a:off x="3453158" y="6141063"/>
            <a:ext cx="2490221" cy="6858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F14C074-E079-E944-8FC4-83185EF9031B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r="46127"/>
          <a:stretch/>
        </p:blipFill>
        <p:spPr>
          <a:xfrm>
            <a:off x="6163790" y="6099594"/>
            <a:ext cx="1948956" cy="70363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5169D45-B042-8E49-8AEF-B9BC33E6108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333157" y="5858038"/>
            <a:ext cx="968825" cy="968825"/>
          </a:xfrm>
          <a:prstGeom prst="rect">
            <a:avLst/>
          </a:prstGeom>
        </p:spPr>
      </p:pic>
      <p:pic>
        <p:nvPicPr>
          <p:cNvPr id="16" name="Picture 15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EB1D0622-6220-A847-BBB4-A7B944549B5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522392" y="6235983"/>
            <a:ext cx="2599871" cy="590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2291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F24B0E6-3807-F14A-B112-4D1BCCBA5EF7}"/>
              </a:ext>
            </a:extLst>
          </p:cNvPr>
          <p:cNvSpPr/>
          <p:nvPr/>
        </p:nvSpPr>
        <p:spPr>
          <a:xfrm>
            <a:off x="457200" y="457200"/>
            <a:ext cx="11774121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dirty="0">
                <a:solidFill>
                  <a:prstClr val="black"/>
                </a:solidFill>
                <a:ea typeface="+mj-ea"/>
                <a:cs typeface="+mj-cs"/>
              </a:rPr>
              <a:t>Data download using </a:t>
            </a:r>
            <a:r>
              <a:rPr lang="en-US" sz="6000" dirty="0" err="1">
                <a:solidFill>
                  <a:prstClr val="black"/>
                </a:solidFill>
                <a:ea typeface="+mj-ea"/>
                <a:cs typeface="+mj-cs"/>
              </a:rPr>
              <a:t>spocc_combine</a:t>
            </a:r>
            <a:endParaRPr lang="en-US" sz="6000" dirty="0"/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97F3ADFD-BFC3-1644-9188-F4014452C9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783" y="1472863"/>
            <a:ext cx="10556434" cy="380269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AA2F86F-BA89-FF4A-BF95-19E6EF98E850}"/>
              </a:ext>
            </a:extLst>
          </p:cNvPr>
          <p:cNvSpPr txBox="1"/>
          <p:nvPr/>
        </p:nvSpPr>
        <p:spPr>
          <a:xfrm>
            <a:off x="1915887" y="2026861"/>
            <a:ext cx="1195310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Object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C38C14-FBF1-0B4C-B311-C01AA85F2AB3}"/>
              </a:ext>
            </a:extLst>
          </p:cNvPr>
          <p:cNvSpPr txBox="1"/>
          <p:nvPr/>
        </p:nvSpPr>
        <p:spPr>
          <a:xfrm>
            <a:off x="6422572" y="2026860"/>
            <a:ext cx="2950027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List of strings</a:t>
            </a:r>
          </a:p>
        </p:txBody>
      </p:sp>
    </p:spTree>
    <p:extLst>
      <p:ext uri="{BB962C8B-B14F-4D97-AF65-F5344CB8AC3E}">
        <p14:creationId xmlns:p14="http://schemas.microsoft.com/office/powerpoint/2010/main" val="16274076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F24B0E6-3807-F14A-B112-4D1BCCBA5EF7}"/>
              </a:ext>
            </a:extLst>
          </p:cNvPr>
          <p:cNvSpPr/>
          <p:nvPr/>
        </p:nvSpPr>
        <p:spPr>
          <a:xfrm>
            <a:off x="457200" y="457200"/>
            <a:ext cx="11774121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dirty="0">
                <a:solidFill>
                  <a:prstClr val="black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Data download using </a:t>
            </a:r>
            <a:r>
              <a:rPr lang="en-US" sz="6000" dirty="0" err="1">
                <a:solidFill>
                  <a:prstClr val="black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spocc_combine</a:t>
            </a:r>
            <a:endParaRPr lang="en-US" sz="6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BAF2FE1-14D3-F44D-B185-5C130523CF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740"/>
          <a:stretch/>
        </p:blipFill>
        <p:spPr>
          <a:xfrm>
            <a:off x="1591143" y="2188029"/>
            <a:ext cx="9009714" cy="299774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03BE2FC-4746-684B-9885-12D0A657357A}"/>
              </a:ext>
            </a:extLst>
          </p:cNvPr>
          <p:cNvSpPr txBox="1"/>
          <p:nvPr/>
        </p:nvSpPr>
        <p:spPr>
          <a:xfrm>
            <a:off x="4038601" y="1540633"/>
            <a:ext cx="2155371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Synonym list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55679F-CB99-FE45-8326-5E2CFF3E10BF}"/>
              </a:ext>
            </a:extLst>
          </p:cNvPr>
          <p:cNvSpPr txBox="1"/>
          <p:nvPr/>
        </p:nvSpPr>
        <p:spPr>
          <a:xfrm>
            <a:off x="6444344" y="1540633"/>
            <a:ext cx="3024399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Path to save csv file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6316A63-8C1E-E74A-BE74-C8F39D435EFB}"/>
              </a:ext>
            </a:extLst>
          </p:cNvPr>
          <p:cNvSpPr txBox="1"/>
          <p:nvPr/>
        </p:nvSpPr>
        <p:spPr>
          <a:xfrm>
            <a:off x="6159025" y="1509855"/>
            <a:ext cx="2744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,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E1DF771-8233-C24C-9405-2F0C7339524E}"/>
              </a:ext>
            </a:extLst>
          </p:cNvPr>
          <p:cNvSpPr txBox="1"/>
          <p:nvPr/>
        </p:nvSpPr>
        <p:spPr>
          <a:xfrm>
            <a:off x="3657601" y="1479078"/>
            <a:ext cx="3097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(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8D13B2-1D7A-3841-96C9-DCD5F2A0D009}"/>
              </a:ext>
            </a:extLst>
          </p:cNvPr>
          <p:cNvSpPr txBox="1"/>
          <p:nvPr/>
        </p:nvSpPr>
        <p:spPr>
          <a:xfrm>
            <a:off x="9580295" y="1479078"/>
            <a:ext cx="3097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5139D6F-7A28-FF41-B5B2-A2515537D1CB}"/>
              </a:ext>
            </a:extLst>
          </p:cNvPr>
          <p:cNvSpPr txBox="1"/>
          <p:nvPr/>
        </p:nvSpPr>
        <p:spPr>
          <a:xfrm>
            <a:off x="2043999" y="1571410"/>
            <a:ext cx="18047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/>
              <a:t>spocc_combine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1957784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text&#10;&#10;Description automatically generated">
            <a:extLst>
              <a:ext uri="{FF2B5EF4-FFF2-40B4-BE49-F238E27FC236}">
                <a16:creationId xmlns:a16="http://schemas.microsoft.com/office/drawing/2014/main" id="{86F11D30-AB9E-214E-848A-6F87936C82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21274" y="389504"/>
            <a:ext cx="7949451" cy="6078992"/>
          </a:xfrm>
        </p:spPr>
      </p:pic>
    </p:spTree>
    <p:extLst>
      <p:ext uri="{BB962C8B-B14F-4D97-AF65-F5344CB8AC3E}">
        <p14:creationId xmlns:p14="http://schemas.microsoft.com/office/powerpoint/2010/main" val="13217511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54E20165-5B98-3C45-A417-9F8F6D640C45}"/>
              </a:ext>
            </a:extLst>
          </p:cNvPr>
          <p:cNvGrpSpPr>
            <a:grpSpLocks noChangeAspect="1"/>
          </p:cNvGrpSpPr>
          <p:nvPr/>
        </p:nvGrpSpPr>
        <p:grpSpPr>
          <a:xfrm>
            <a:off x="647272" y="1928367"/>
            <a:ext cx="2842419" cy="2834640"/>
            <a:chOff x="806165" y="405028"/>
            <a:chExt cx="1338036" cy="1334375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13A89DE3-9C6A-314B-A48B-7C0A2DE77D30}"/>
                </a:ext>
              </a:extLst>
            </p:cNvPr>
            <p:cNvSpPr/>
            <p:nvPr/>
          </p:nvSpPr>
          <p:spPr>
            <a:xfrm>
              <a:off x="806165" y="405028"/>
              <a:ext cx="1338036" cy="133437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F7B79F6-704C-A748-A3C6-6C9BD619BA7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17983" y="613780"/>
              <a:ext cx="914400" cy="282704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3FAA9A3-C661-D542-A94C-57EEC4FBD0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16459" y="863690"/>
              <a:ext cx="917448" cy="45720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F638BE1-F53B-944B-8AB7-64EDC95C31C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84519" y="1288096"/>
              <a:ext cx="781328" cy="286060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47C90F04-B756-BF4B-9C4C-B9DE27DA2590}"/>
              </a:ext>
            </a:extLst>
          </p:cNvPr>
          <p:cNvSpPr txBox="1"/>
          <p:nvPr/>
        </p:nvSpPr>
        <p:spPr>
          <a:xfrm>
            <a:off x="647272" y="67809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5C9108C-4D4B-A445-8BF1-6F5951F1D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0515600" cy="1325563"/>
          </a:xfrm>
        </p:spPr>
        <p:txBody>
          <a:bodyPr>
            <a:normAutofit/>
          </a:bodyPr>
          <a:lstStyle/>
          <a:p>
            <a:r>
              <a:rPr lang="en-US" sz="6000" dirty="0">
                <a:latin typeface="+mn-lt"/>
              </a:rPr>
              <a:t>Other considerations: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D3764CA-F0AB-EF41-B40C-64E2E5C11013}"/>
              </a:ext>
            </a:extLst>
          </p:cNvPr>
          <p:cNvSpPr txBox="1"/>
          <p:nvPr/>
        </p:nvSpPr>
        <p:spPr>
          <a:xfrm>
            <a:off x="3542483" y="1491258"/>
            <a:ext cx="6627135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Download from multiple repositories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Identify flagged data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Identify data for georeferencing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/>
          </a:p>
          <a:p>
            <a:pPr lvl="1"/>
            <a:r>
              <a:rPr lang="en-US" sz="3200" dirty="0"/>
              <a:t>		 </a:t>
            </a:r>
          </a:p>
        </p:txBody>
      </p:sp>
    </p:spTree>
    <p:extLst>
      <p:ext uri="{BB962C8B-B14F-4D97-AF65-F5344CB8AC3E}">
        <p14:creationId xmlns:p14="http://schemas.microsoft.com/office/powerpoint/2010/main" val="16838595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54E20165-5B98-3C45-A417-9F8F6D640C45}"/>
              </a:ext>
            </a:extLst>
          </p:cNvPr>
          <p:cNvGrpSpPr>
            <a:grpSpLocks noChangeAspect="1"/>
          </p:cNvGrpSpPr>
          <p:nvPr/>
        </p:nvGrpSpPr>
        <p:grpSpPr>
          <a:xfrm>
            <a:off x="647272" y="1928367"/>
            <a:ext cx="2842419" cy="2834640"/>
            <a:chOff x="806165" y="405028"/>
            <a:chExt cx="1338036" cy="1334375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13A89DE3-9C6A-314B-A48B-7C0A2DE77D30}"/>
                </a:ext>
              </a:extLst>
            </p:cNvPr>
            <p:cNvSpPr/>
            <p:nvPr/>
          </p:nvSpPr>
          <p:spPr>
            <a:xfrm>
              <a:off x="806165" y="405028"/>
              <a:ext cx="1338036" cy="133437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F7B79F6-704C-A748-A3C6-6C9BD619BA7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17983" y="613780"/>
              <a:ext cx="914400" cy="282704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3FAA9A3-C661-D542-A94C-57EEC4FBD0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16459" y="863690"/>
              <a:ext cx="917448" cy="45720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F638BE1-F53B-944B-8AB7-64EDC95C31C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84519" y="1288096"/>
              <a:ext cx="781328" cy="286060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47C90F04-B756-BF4B-9C4C-B9DE27DA2590}"/>
              </a:ext>
            </a:extLst>
          </p:cNvPr>
          <p:cNvSpPr txBox="1"/>
          <p:nvPr/>
        </p:nvSpPr>
        <p:spPr>
          <a:xfrm>
            <a:off x="647272" y="67809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5C9108C-4D4B-A445-8BF1-6F5951F1D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0515600" cy="1325563"/>
          </a:xfrm>
        </p:spPr>
        <p:txBody>
          <a:bodyPr>
            <a:normAutofit/>
          </a:bodyPr>
          <a:lstStyle/>
          <a:p>
            <a:r>
              <a:rPr lang="en-US" sz="6000" dirty="0">
                <a:latin typeface="+mn-lt"/>
              </a:rPr>
              <a:t>Other considerations: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D3764CA-F0AB-EF41-B40C-64E2E5C11013}"/>
              </a:ext>
            </a:extLst>
          </p:cNvPr>
          <p:cNvSpPr txBox="1"/>
          <p:nvPr/>
        </p:nvSpPr>
        <p:spPr>
          <a:xfrm>
            <a:off x="3542483" y="1491258"/>
            <a:ext cx="6627135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Download from multiple repositories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Identify flagged data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Identify data for georeferencing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/>
          </a:p>
          <a:p>
            <a:pPr lvl="1"/>
            <a:r>
              <a:rPr lang="en-US" sz="3200" dirty="0"/>
              <a:t>		 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A2B2388-E152-9748-BE2B-87E569AD10FE}"/>
              </a:ext>
            </a:extLst>
          </p:cNvPr>
          <p:cNvGrpSpPr/>
          <p:nvPr/>
        </p:nvGrpSpPr>
        <p:grpSpPr>
          <a:xfrm>
            <a:off x="5214486" y="3079214"/>
            <a:ext cx="3447675" cy="1899987"/>
            <a:chOff x="5214486" y="3079214"/>
            <a:chExt cx="3447675" cy="1899987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0D6062D3-4CD9-F24A-A9D9-F7002EF2D2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31507"/>
            <a:stretch/>
          </p:blipFill>
          <p:spPr>
            <a:xfrm>
              <a:off x="5766166" y="3079214"/>
              <a:ext cx="2344314" cy="1450143"/>
            </a:xfrm>
            <a:prstGeom prst="rect">
              <a:avLst/>
            </a:prstGeom>
          </p:spPr>
        </p:pic>
        <p:sp>
          <p:nvSpPr>
            <p:cNvPr id="13" name="TextBox 12">
              <a:hlinkClick r:id="rId6"/>
              <a:extLst>
                <a:ext uri="{FF2B5EF4-FFF2-40B4-BE49-F238E27FC236}">
                  <a16:creationId xmlns:a16="http://schemas.microsoft.com/office/drawing/2014/main" id="{2F4A58ED-3309-9241-B23A-82C4E8DA7A48}"/>
                </a:ext>
              </a:extLst>
            </p:cNvPr>
            <p:cNvSpPr txBox="1"/>
            <p:nvPr/>
          </p:nvSpPr>
          <p:spPr>
            <a:xfrm>
              <a:off x="5214486" y="4517536"/>
              <a:ext cx="344767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hlinkClick r:id="rId6"/>
                </a:rPr>
                <a:t>mgaynor1/CURE-FL-Plants</a:t>
              </a:r>
              <a:endParaRPr lang="en-US" sz="2400" dirty="0"/>
            </a:p>
          </p:txBody>
        </p:sp>
      </p:grp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46E5AF79-AFE2-734D-A6ED-7AB5E5BF8B3D}"/>
              </a:ext>
            </a:extLst>
          </p:cNvPr>
          <p:cNvSpPr/>
          <p:nvPr/>
        </p:nvSpPr>
        <p:spPr>
          <a:xfrm>
            <a:off x="3489691" y="1592494"/>
            <a:ext cx="6918030" cy="137988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1534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28701B51-A57B-174A-ABFF-A5E72C6C10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66895"/>
          <a:stretch/>
        </p:blipFill>
        <p:spPr>
          <a:xfrm>
            <a:off x="4784271" y="1935163"/>
            <a:ext cx="2623457" cy="1917700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41FF2A35-EDF2-8A44-9634-8B5588BA3EDD}"/>
              </a:ext>
            </a:extLst>
          </p:cNvPr>
          <p:cNvSpPr txBox="1">
            <a:spLocks/>
          </p:cNvSpPr>
          <p:nvPr/>
        </p:nvSpPr>
        <p:spPr>
          <a:xfrm>
            <a:off x="457200" y="45720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>
                <a:latin typeface="+mn-lt"/>
              </a:rPr>
              <a:t>Setup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36609BB-3E54-5C48-9020-5C41B1E479B6}"/>
              </a:ext>
            </a:extLst>
          </p:cNvPr>
          <p:cNvSpPr/>
          <p:nvPr/>
        </p:nvSpPr>
        <p:spPr>
          <a:xfrm>
            <a:off x="4871359" y="2283732"/>
            <a:ext cx="2133600" cy="31568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20DB4E4-5CF1-7548-A510-030682425C37}"/>
              </a:ext>
            </a:extLst>
          </p:cNvPr>
          <p:cNvCxnSpPr>
            <a:cxnSpLocks/>
          </p:cNvCxnSpPr>
          <p:nvPr/>
        </p:nvCxnSpPr>
        <p:spPr>
          <a:xfrm flipH="1" flipV="1">
            <a:off x="5938159" y="2618129"/>
            <a:ext cx="1338943" cy="103947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3621382D-88ED-9444-A372-7F99F41F1FA4}"/>
              </a:ext>
            </a:extLst>
          </p:cNvPr>
          <p:cNvSpPr/>
          <p:nvPr/>
        </p:nvSpPr>
        <p:spPr>
          <a:xfrm>
            <a:off x="5861959" y="3657600"/>
            <a:ext cx="2830286" cy="63341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ysClr val="windowText" lastClr="000000"/>
                </a:solidFill>
              </a:rPr>
              <a:t>HTML Version of all R scripts</a:t>
            </a:r>
          </a:p>
        </p:txBody>
      </p:sp>
    </p:spTree>
    <p:extLst>
      <p:ext uri="{BB962C8B-B14F-4D97-AF65-F5344CB8AC3E}">
        <p14:creationId xmlns:p14="http://schemas.microsoft.com/office/powerpoint/2010/main" val="7751520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31E49258-A6C9-4640-8E3A-EC68EE5719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782763"/>
            <a:ext cx="10515600" cy="2637219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FD323A18-21C7-BD4A-BDFF-63D2B938A553}"/>
              </a:ext>
            </a:extLst>
          </p:cNvPr>
          <p:cNvSpPr txBox="1">
            <a:spLocks/>
          </p:cNvSpPr>
          <p:nvPr/>
        </p:nvSpPr>
        <p:spPr>
          <a:xfrm>
            <a:off x="457200" y="45720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>
                <a:latin typeface="+mn-lt"/>
              </a:rPr>
              <a:t>Setup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BD4AD39-ADD8-9A42-996C-1D3E88536D7B}"/>
              </a:ext>
            </a:extLst>
          </p:cNvPr>
          <p:cNvSpPr/>
          <p:nvPr/>
        </p:nvSpPr>
        <p:spPr>
          <a:xfrm>
            <a:off x="842341" y="3031459"/>
            <a:ext cx="1720849" cy="122169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ysClr val="windowText" lastClr="000000"/>
                </a:solidFill>
              </a:rPr>
              <a:t>Contains additional troubleshooting steps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2F985E5-0149-E849-B6FD-ED0FA7EF455A}"/>
              </a:ext>
            </a:extLst>
          </p:cNvPr>
          <p:cNvSpPr/>
          <p:nvPr/>
        </p:nvSpPr>
        <p:spPr>
          <a:xfrm>
            <a:off x="2944191" y="2873829"/>
            <a:ext cx="713410" cy="55517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9E2397C-6EF7-1940-8B6D-D75A148AB476}"/>
              </a:ext>
            </a:extLst>
          </p:cNvPr>
          <p:cNvCxnSpPr>
            <a:cxnSpLocks/>
            <a:stCxn id="10" idx="2"/>
            <a:endCxn id="9" idx="3"/>
          </p:cNvCxnSpPr>
          <p:nvPr/>
        </p:nvCxnSpPr>
        <p:spPr>
          <a:xfrm flipH="1">
            <a:off x="2563190" y="3151415"/>
            <a:ext cx="381001" cy="49089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62255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1960691B-89B9-F549-9651-F9890075CD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0847"/>
          <a:stretch/>
        </p:blipFill>
        <p:spPr>
          <a:xfrm>
            <a:off x="5421085" y="1782763"/>
            <a:ext cx="5050065" cy="4292600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74B6747C-CBC7-9A4F-8A81-37E679F83AED}"/>
              </a:ext>
            </a:extLst>
          </p:cNvPr>
          <p:cNvSpPr txBox="1">
            <a:spLocks/>
          </p:cNvSpPr>
          <p:nvPr/>
        </p:nvSpPr>
        <p:spPr>
          <a:xfrm>
            <a:off x="457200" y="45720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>
                <a:latin typeface="+mn-lt"/>
              </a:rPr>
              <a:t>Setup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C868B8F-E967-F248-964C-4FCCD142EF24}"/>
              </a:ext>
            </a:extLst>
          </p:cNvPr>
          <p:cNvSpPr/>
          <p:nvPr/>
        </p:nvSpPr>
        <p:spPr>
          <a:xfrm>
            <a:off x="10471151" y="4582886"/>
            <a:ext cx="1720849" cy="63341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ysClr val="windowText" lastClr="000000"/>
                </a:solidFill>
              </a:rPr>
              <a:t>Opens the R project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AEECB28-7182-6E40-981F-248CCADE5325}"/>
              </a:ext>
            </a:extLst>
          </p:cNvPr>
          <p:cNvSpPr/>
          <p:nvPr/>
        </p:nvSpPr>
        <p:spPr>
          <a:xfrm>
            <a:off x="8207829" y="4386943"/>
            <a:ext cx="2133600" cy="27214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E266601-239E-0E4C-BF4F-9AADA363CC9B}"/>
              </a:ext>
            </a:extLst>
          </p:cNvPr>
          <p:cNvCxnSpPr>
            <a:cxnSpLocks/>
            <a:stCxn id="7" idx="1"/>
            <a:endCxn id="8" idx="6"/>
          </p:cNvCxnSpPr>
          <p:nvPr/>
        </p:nvCxnSpPr>
        <p:spPr>
          <a:xfrm flipH="1" flipV="1">
            <a:off x="10341429" y="4523015"/>
            <a:ext cx="129722" cy="37657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40472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1960691B-89B9-F549-9651-F9890075CD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0318"/>
          <a:stretch/>
        </p:blipFill>
        <p:spPr>
          <a:xfrm>
            <a:off x="5366657" y="1782763"/>
            <a:ext cx="5104494" cy="4292600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74B6747C-CBC7-9A4F-8A81-37E679F83AED}"/>
              </a:ext>
            </a:extLst>
          </p:cNvPr>
          <p:cNvSpPr txBox="1">
            <a:spLocks/>
          </p:cNvSpPr>
          <p:nvPr/>
        </p:nvSpPr>
        <p:spPr>
          <a:xfrm>
            <a:off x="457200" y="45720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>
                <a:latin typeface="+mn-lt"/>
              </a:rPr>
              <a:t>Setup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C868B8F-E967-F248-964C-4FCCD142EF24}"/>
              </a:ext>
            </a:extLst>
          </p:cNvPr>
          <p:cNvSpPr/>
          <p:nvPr/>
        </p:nvSpPr>
        <p:spPr>
          <a:xfrm>
            <a:off x="10471151" y="4894152"/>
            <a:ext cx="1720849" cy="95442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ysClr val="windowText" lastClr="000000"/>
                </a:solidFill>
              </a:rPr>
              <a:t>All data and functions needed for these scripts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AEECB28-7182-6E40-981F-248CCADE5325}"/>
              </a:ext>
            </a:extLst>
          </p:cNvPr>
          <p:cNvSpPr/>
          <p:nvPr/>
        </p:nvSpPr>
        <p:spPr>
          <a:xfrm>
            <a:off x="8207829" y="4070236"/>
            <a:ext cx="2133600" cy="27214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E266601-239E-0E4C-BF4F-9AADA363CC9B}"/>
              </a:ext>
            </a:extLst>
          </p:cNvPr>
          <p:cNvCxnSpPr>
            <a:cxnSpLocks/>
            <a:stCxn id="12" idx="1"/>
            <a:endCxn id="8" idx="6"/>
          </p:cNvCxnSpPr>
          <p:nvPr/>
        </p:nvCxnSpPr>
        <p:spPr>
          <a:xfrm flipH="1">
            <a:off x="10341429" y="4206308"/>
            <a:ext cx="12972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D28888A0-F2FA-3E45-9C4E-81C609C3342A}"/>
              </a:ext>
            </a:extLst>
          </p:cNvPr>
          <p:cNvSpPr/>
          <p:nvPr/>
        </p:nvSpPr>
        <p:spPr>
          <a:xfrm>
            <a:off x="10471151" y="3889601"/>
            <a:ext cx="1720849" cy="63341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ysClr val="windowText" lastClr="000000"/>
                </a:solidFill>
              </a:rPr>
              <a:t>How the R project was made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7A7B8DE-B5FD-074E-9EB7-835E1E6EECF0}"/>
              </a:ext>
            </a:extLst>
          </p:cNvPr>
          <p:cNvSpPr/>
          <p:nvPr/>
        </p:nvSpPr>
        <p:spPr>
          <a:xfrm>
            <a:off x="8207829" y="4659086"/>
            <a:ext cx="2133600" cy="58782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135DAC3-24BA-0245-A12D-3DE7B4804DB5}"/>
              </a:ext>
            </a:extLst>
          </p:cNvPr>
          <p:cNvCxnSpPr>
            <a:cxnSpLocks/>
            <a:stCxn id="7" idx="1"/>
          </p:cNvCxnSpPr>
          <p:nvPr/>
        </p:nvCxnSpPr>
        <p:spPr>
          <a:xfrm flipH="1" flipV="1">
            <a:off x="10341429" y="4924767"/>
            <a:ext cx="129722" cy="44659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2E870631-03AD-6B46-BBBD-058C82446AEA}"/>
              </a:ext>
            </a:extLst>
          </p:cNvPr>
          <p:cNvSpPr/>
          <p:nvPr/>
        </p:nvSpPr>
        <p:spPr>
          <a:xfrm>
            <a:off x="8131176" y="1771878"/>
            <a:ext cx="2133600" cy="32759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E1A349D-67DD-2B49-BAE8-C5BD530CA0F3}"/>
              </a:ext>
            </a:extLst>
          </p:cNvPr>
          <p:cNvSpPr/>
          <p:nvPr/>
        </p:nvSpPr>
        <p:spPr>
          <a:xfrm>
            <a:off x="10471151" y="1731737"/>
            <a:ext cx="1720849" cy="63341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ysClr val="windowText" lastClr="000000"/>
                </a:solidFill>
              </a:rPr>
              <a:t>Run first!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5E95097-CD05-B545-8EB3-2032E0092062}"/>
              </a:ext>
            </a:extLst>
          </p:cNvPr>
          <p:cNvCxnSpPr>
            <a:cxnSpLocks/>
            <a:stCxn id="15" idx="1"/>
          </p:cNvCxnSpPr>
          <p:nvPr/>
        </p:nvCxnSpPr>
        <p:spPr>
          <a:xfrm flipH="1" flipV="1">
            <a:off x="10264777" y="1911464"/>
            <a:ext cx="206374" cy="13698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32339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573653"/>
            <a:ext cx="9144000" cy="3207235"/>
          </a:xfrm>
        </p:spPr>
        <p:txBody>
          <a:bodyPr>
            <a:noAutofit/>
          </a:bodyPr>
          <a:lstStyle/>
          <a:p>
            <a:r>
              <a:rPr lang="en-US" sz="7000" b="1" dirty="0">
                <a:solidFill>
                  <a:srgbClr val="0070C0"/>
                </a:solidFill>
              </a:rPr>
              <a:t>Data Download</a:t>
            </a:r>
            <a:br>
              <a:rPr lang="en-US" sz="7000" dirty="0">
                <a:solidFill>
                  <a:srgbClr val="0070C0"/>
                </a:solidFill>
              </a:rPr>
            </a:br>
            <a:endParaRPr lang="en-US" sz="7000" b="1" dirty="0">
              <a:solidFill>
                <a:srgbClr val="0070C0"/>
              </a:solidFill>
            </a:endParaRP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2209800" y="3886200"/>
            <a:ext cx="7772400" cy="175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7" name="Picture 6" descr="band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29" b="18633"/>
          <a:stretch/>
        </p:blipFill>
        <p:spPr>
          <a:xfrm>
            <a:off x="-108230" y="-378237"/>
            <a:ext cx="12367364" cy="2335735"/>
          </a:xfrm>
          <a:prstGeom prst="rect">
            <a:avLst/>
          </a:prstGeom>
        </p:spPr>
      </p:pic>
      <p:pic>
        <p:nvPicPr>
          <p:cNvPr id="8" name="Picture 6" descr="https://www.idigbio.org/wiki/_media/idigbio_logo_rgb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6393" y="5687065"/>
            <a:ext cx="3299215" cy="101942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912229" y="4399062"/>
            <a:ext cx="436754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US" sz="4000" dirty="0">
              <a:solidFill>
                <a:srgbClr val="0070C0"/>
              </a:solidFill>
            </a:endParaRPr>
          </a:p>
          <a:p>
            <a:pPr algn="ctr"/>
            <a:r>
              <a:rPr lang="en-US" sz="4000" dirty="0">
                <a:solidFill>
                  <a:srgbClr val="0070C0"/>
                </a:solidFill>
              </a:rPr>
              <a:t>University of Florida</a:t>
            </a:r>
          </a:p>
        </p:txBody>
      </p:sp>
    </p:spTree>
    <p:extLst>
      <p:ext uri="{BB962C8B-B14F-4D97-AF65-F5344CB8AC3E}">
        <p14:creationId xmlns:p14="http://schemas.microsoft.com/office/powerpoint/2010/main" val="25361494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9ABF41-150B-E744-A05D-19EA062F3E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Allows users to interact with a system</a:t>
            </a:r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0EDD170-DB03-8C42-B8FF-C5ACB64288F2}"/>
              </a:ext>
            </a:extLst>
          </p:cNvPr>
          <p:cNvSpPr txBox="1">
            <a:spLocks/>
          </p:cNvSpPr>
          <p:nvPr/>
        </p:nvSpPr>
        <p:spPr>
          <a:xfrm>
            <a:off x="364731" y="470171"/>
            <a:ext cx="1163548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API</a:t>
            </a:r>
            <a:r>
              <a:rPr lang="en-US" sz="5400" dirty="0">
                <a:latin typeface="Calibri" panose="020F0502020204030204" pitchFamily="34" charset="0"/>
                <a:cs typeface="Calibri" panose="020F0502020204030204" pitchFamily="34" charset="0"/>
              </a:rPr>
              <a:t> = </a:t>
            </a:r>
            <a:r>
              <a:rPr lang="en-US" sz="5400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en-US" sz="5400" dirty="0">
                <a:latin typeface="Calibri" panose="020F0502020204030204" pitchFamily="34" charset="0"/>
                <a:cs typeface="Calibri" panose="020F0502020204030204" pitchFamily="34" charset="0"/>
              </a:rPr>
              <a:t>pplication </a:t>
            </a:r>
            <a:r>
              <a:rPr lang="en-US" sz="5400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</a:t>
            </a:r>
            <a:r>
              <a:rPr lang="en-US" sz="5400" dirty="0">
                <a:latin typeface="Calibri" panose="020F0502020204030204" pitchFamily="34" charset="0"/>
                <a:cs typeface="Calibri" panose="020F0502020204030204" pitchFamily="34" charset="0"/>
              </a:rPr>
              <a:t>rogramming </a:t>
            </a:r>
            <a:r>
              <a:rPr lang="en-US" sz="5400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sz="5400" dirty="0">
                <a:latin typeface="Calibri" panose="020F0502020204030204" pitchFamily="34" charset="0"/>
                <a:cs typeface="Calibri" panose="020F0502020204030204" pitchFamily="34" charset="0"/>
              </a:rPr>
              <a:t>nterface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6657272-D3F6-AF48-A8EA-33D4C3B5D4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720" y="3091676"/>
            <a:ext cx="2351092" cy="249215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74FD7BF-E218-854C-8989-32320BC8B0C9}"/>
              </a:ext>
            </a:extLst>
          </p:cNvPr>
          <p:cNvSpPr txBox="1"/>
          <p:nvPr/>
        </p:nvSpPr>
        <p:spPr>
          <a:xfrm>
            <a:off x="1540702" y="5505929"/>
            <a:ext cx="15411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Database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BC2CEC6-241A-F842-8811-CE29AA147536}"/>
              </a:ext>
            </a:extLst>
          </p:cNvPr>
          <p:cNvSpPr txBox="1"/>
          <p:nvPr/>
        </p:nvSpPr>
        <p:spPr>
          <a:xfrm>
            <a:off x="4606732" y="5641937"/>
            <a:ext cx="13009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Interface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F496C69-62B8-1348-A2A6-2C0374A35F74}"/>
              </a:ext>
            </a:extLst>
          </p:cNvPr>
          <p:cNvSpPr/>
          <p:nvPr/>
        </p:nvSpPr>
        <p:spPr>
          <a:xfrm>
            <a:off x="4741633" y="3198030"/>
            <a:ext cx="1013784" cy="238580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D51CABAC-62B5-054F-8E78-1FCC5637F311}"/>
              </a:ext>
            </a:extLst>
          </p:cNvPr>
          <p:cNvSpPr/>
          <p:nvPr/>
        </p:nvSpPr>
        <p:spPr>
          <a:xfrm>
            <a:off x="3486812" y="4069182"/>
            <a:ext cx="934336" cy="35898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3BFB81C3-4C81-C44A-AD91-EB288C737BE0}"/>
              </a:ext>
            </a:extLst>
          </p:cNvPr>
          <p:cNvSpPr/>
          <p:nvPr/>
        </p:nvSpPr>
        <p:spPr>
          <a:xfrm>
            <a:off x="5907666" y="4158265"/>
            <a:ext cx="934336" cy="35898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1599267F-DC74-584F-B38F-A216A71789DD}"/>
              </a:ext>
            </a:extLst>
          </p:cNvPr>
          <p:cNvSpPr/>
          <p:nvPr/>
        </p:nvSpPr>
        <p:spPr>
          <a:xfrm flipH="1">
            <a:off x="5866570" y="4503587"/>
            <a:ext cx="934336" cy="35898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9B03D318-2DD8-2940-B813-168B27387098}"/>
              </a:ext>
            </a:extLst>
          </p:cNvPr>
          <p:cNvSpPr/>
          <p:nvPr/>
        </p:nvSpPr>
        <p:spPr>
          <a:xfrm flipH="1">
            <a:off x="3401064" y="4401275"/>
            <a:ext cx="934336" cy="35898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C492C6C-E87D-A645-803D-0844228C407F}"/>
              </a:ext>
            </a:extLst>
          </p:cNvPr>
          <p:cNvGrpSpPr/>
          <p:nvPr/>
        </p:nvGrpSpPr>
        <p:grpSpPr>
          <a:xfrm>
            <a:off x="7432568" y="4683077"/>
            <a:ext cx="4489382" cy="1998794"/>
            <a:chOff x="7140539" y="4683077"/>
            <a:chExt cx="4489382" cy="1998794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27ED0CDC-A2CF-6C4D-B1C5-770E932058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214053" y="4884235"/>
              <a:ext cx="1139747" cy="883304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50166436-3756-2D45-80CD-9657FDE485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7152" r="26015"/>
            <a:stretch/>
          </p:blipFill>
          <p:spPr>
            <a:xfrm>
              <a:off x="8906127" y="5299818"/>
              <a:ext cx="1294536" cy="1382053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F67F3F0E-9FD1-1640-9289-B4D9EF1C09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2639" t="32254" r="22018" b="32575"/>
            <a:stretch/>
          </p:blipFill>
          <p:spPr>
            <a:xfrm>
              <a:off x="7241996" y="5040800"/>
              <a:ext cx="1632739" cy="543034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451F8FA-9C8B-0241-9DF0-3B8A442543D0}"/>
                </a:ext>
              </a:extLst>
            </p:cNvPr>
            <p:cNvSpPr/>
            <p:nvPr/>
          </p:nvSpPr>
          <p:spPr>
            <a:xfrm>
              <a:off x="7140539" y="4683077"/>
              <a:ext cx="4489382" cy="1988642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7F76181-F72E-2C45-AB15-970DD6FA204B}"/>
              </a:ext>
            </a:extLst>
          </p:cNvPr>
          <p:cNvGrpSpPr/>
          <p:nvPr/>
        </p:nvGrpSpPr>
        <p:grpSpPr>
          <a:xfrm>
            <a:off x="8459757" y="2153457"/>
            <a:ext cx="2435004" cy="1915725"/>
            <a:chOff x="8167728" y="2153457"/>
            <a:chExt cx="2435004" cy="1915725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A74E8413-6EBB-BA48-9C41-23E08DA9A81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167728" y="2481937"/>
              <a:ext cx="2435004" cy="1587245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3AE2EEE-FA0A-9248-A743-3C0C12DC8FD6}"/>
                </a:ext>
              </a:extLst>
            </p:cNvPr>
            <p:cNvSpPr txBox="1"/>
            <p:nvPr/>
          </p:nvSpPr>
          <p:spPr>
            <a:xfrm>
              <a:off x="8795197" y="2153457"/>
              <a:ext cx="12329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Web portal</a:t>
              </a: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AE78F38B-95DD-FE47-BD8A-BD59655C84DE}"/>
              </a:ext>
            </a:extLst>
          </p:cNvPr>
          <p:cNvSpPr txBox="1"/>
          <p:nvPr/>
        </p:nvSpPr>
        <p:spPr>
          <a:xfrm>
            <a:off x="4960603" y="4197329"/>
            <a:ext cx="5982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API</a:t>
            </a:r>
          </a:p>
        </p:txBody>
      </p:sp>
    </p:spTree>
    <p:extLst>
      <p:ext uri="{BB962C8B-B14F-4D97-AF65-F5344CB8AC3E}">
        <p14:creationId xmlns:p14="http://schemas.microsoft.com/office/powerpoint/2010/main" val="27101755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F36A515-9DA6-D84C-AF9B-2881BBA0C4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4762"/>
          <a:stretch/>
        </p:blipFill>
        <p:spPr>
          <a:xfrm>
            <a:off x="1524000" y="226627"/>
            <a:ext cx="9144000" cy="312215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AA0D364D-B238-7541-97D7-830FD86A43BA}"/>
              </a:ext>
            </a:extLst>
          </p:cNvPr>
          <p:cNvSpPr/>
          <p:nvPr/>
        </p:nvSpPr>
        <p:spPr>
          <a:xfrm>
            <a:off x="5526505" y="3077994"/>
            <a:ext cx="1684421" cy="644651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7FCE019-D194-46EE-8D99-10BA58C273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425" r="9575" b="10609"/>
          <a:stretch/>
        </p:blipFill>
        <p:spPr>
          <a:xfrm>
            <a:off x="1524000" y="538842"/>
            <a:ext cx="9144000" cy="5926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6546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55C9108C-4D4B-A445-8BF1-6F5951F1D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0515600" cy="1325563"/>
          </a:xfrm>
        </p:spPr>
        <p:txBody>
          <a:bodyPr>
            <a:normAutofit/>
          </a:bodyPr>
          <a:lstStyle/>
          <a:p>
            <a:r>
              <a:rPr lang="en-US" sz="6000" dirty="0" err="1">
                <a:latin typeface="Calibri" panose="020F0502020204030204" pitchFamily="34" charset="0"/>
                <a:cs typeface="Calibri" panose="020F0502020204030204" pitchFamily="34" charset="0"/>
              </a:rPr>
              <a:t>iDigBio</a:t>
            </a:r>
            <a:r>
              <a:rPr lang="en-US" sz="6000" dirty="0">
                <a:latin typeface="Calibri" panose="020F0502020204030204" pitchFamily="34" charset="0"/>
                <a:cs typeface="Calibri" panose="020F0502020204030204" pitchFamily="34" charset="0"/>
              </a:rPr>
              <a:t> API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4364DB5-AE13-6841-A0CB-3EAD1FE011F0}"/>
              </a:ext>
            </a:extLst>
          </p:cNvPr>
          <p:cNvSpPr/>
          <p:nvPr/>
        </p:nvSpPr>
        <p:spPr>
          <a:xfrm>
            <a:off x="1572977" y="5969740"/>
            <a:ext cx="785445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u="sng" dirty="0">
                <a:solidFill>
                  <a:srgbClr val="0366D6"/>
                </a:solidFill>
                <a:latin typeface="-apple-system"/>
                <a:hlinkClick r:id="rId2"/>
              </a:rPr>
              <a:t>biodiversity-specimen-data</a:t>
            </a:r>
            <a:r>
              <a:rPr lang="en-US" sz="2800" dirty="0">
                <a:solidFill>
                  <a:srgbClr val="24292E"/>
                </a:solidFill>
                <a:latin typeface="-apple-system"/>
              </a:rPr>
              <a:t>/</a:t>
            </a:r>
            <a:r>
              <a:rPr lang="en-US" sz="2800" b="1" dirty="0">
                <a:solidFill>
                  <a:srgbClr val="0366D6"/>
                </a:solidFill>
                <a:latin typeface="-apple-system"/>
                <a:hlinkClick r:id="rId3"/>
              </a:rPr>
              <a:t>specimen-data-use-case</a:t>
            </a:r>
            <a:endParaRPr lang="en-US" sz="2800" b="0" i="0" dirty="0">
              <a:solidFill>
                <a:srgbClr val="24292E"/>
              </a:solidFill>
              <a:effectLst/>
              <a:latin typeface="-apple-system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8DB2570-52C9-C244-A024-9B875FA4ABC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1507"/>
          <a:stretch/>
        </p:blipFill>
        <p:spPr>
          <a:xfrm>
            <a:off x="-339822" y="5506279"/>
            <a:ext cx="2344314" cy="1450143"/>
          </a:xfrm>
          <a:prstGeom prst="rect">
            <a:avLst/>
          </a:prstGeom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1228E47F-0E1B-8F4F-8E88-756E48B323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Multiple ways to access the API:</a:t>
            </a:r>
          </a:p>
          <a:p>
            <a:endParaRPr lang="en-US" dirty="0"/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D1896755-A12A-FE4C-8366-B40293B726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2630952"/>
              </p:ext>
            </p:extLst>
          </p:nvPr>
        </p:nvGraphicFramePr>
        <p:xfrm>
          <a:off x="4079809" y="2519309"/>
          <a:ext cx="3807968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89989">
                  <a:extLst>
                    <a:ext uri="{9D8B030D-6E8A-4147-A177-3AD203B41FA5}">
                      <a16:colId xmlns:a16="http://schemas.microsoft.com/office/drawing/2014/main" val="1051978584"/>
                    </a:ext>
                  </a:extLst>
                </a:gridCol>
                <a:gridCol w="2117979">
                  <a:extLst>
                    <a:ext uri="{9D8B030D-6E8A-4147-A177-3AD203B41FA5}">
                      <a16:colId xmlns:a16="http://schemas.microsoft.com/office/drawing/2014/main" val="40981924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API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Info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5119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Search API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ridigbio R package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&lt;100,000 records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47408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Download API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&gt;100,000 records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01828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Record API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Single record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91636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Media API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Single record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48282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023822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260</TotalTime>
  <Words>360</Words>
  <Application>Microsoft Macintosh PowerPoint</Application>
  <PresentationFormat>Widescreen</PresentationFormat>
  <Paragraphs>83</Paragraphs>
  <Slides>19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-apple-system</vt:lpstr>
      <vt:lpstr>Arial</vt:lpstr>
      <vt:lpstr>Calibri</vt:lpstr>
      <vt:lpstr>Courier New</vt:lpstr>
      <vt:lpstr>Helvetica</vt:lpstr>
      <vt:lpstr>Times New Roman</vt:lpstr>
      <vt:lpstr>Office Theme</vt:lpstr>
      <vt:lpstr>ENM Crash Course </vt:lpstr>
      <vt:lpstr>PowerPoint Presentation</vt:lpstr>
      <vt:lpstr>PowerPoint Presentation</vt:lpstr>
      <vt:lpstr>PowerPoint Presentation</vt:lpstr>
      <vt:lpstr>PowerPoint Presentation</vt:lpstr>
      <vt:lpstr>Data Download </vt:lpstr>
      <vt:lpstr>PowerPoint Presentation</vt:lpstr>
      <vt:lpstr>PowerPoint Presentation</vt:lpstr>
      <vt:lpstr>iDigBio API</vt:lpstr>
      <vt:lpstr>R based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Other considerations:</vt:lpstr>
      <vt:lpstr>Other considerations: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Download </dc:title>
  <dc:creator>Michelle Gaynor</dc:creator>
  <cp:lastModifiedBy>Michelle Gaynor</cp:lastModifiedBy>
  <cp:revision>24</cp:revision>
  <dcterms:created xsi:type="dcterms:W3CDTF">2019-06-24T18:56:17Z</dcterms:created>
  <dcterms:modified xsi:type="dcterms:W3CDTF">2022-05-05T12:57:53Z</dcterms:modified>
</cp:coreProperties>
</file>